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60" r:id="rId5"/>
    <p:sldId id="258" r:id="rId6"/>
    <p:sldId id="261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63A7F-2E1E-4F3A-99F8-CEA9080CD92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12B79-089A-4408-831E-2FBBA567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18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160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1550" y="6492875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0A625891-6DDE-4243-BB76-53E901EE51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6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914400" y="457200"/>
            <a:ext cx="8001000" cy="109538"/>
          </a:xfrm>
          <a:prstGeom prst="rect">
            <a:avLst/>
          </a:prstGeom>
          <a:solidFill>
            <a:srgbClr val="EABD00"/>
          </a:solidFill>
          <a:ln>
            <a:noFill/>
          </a:ln>
        </p:spPr>
        <p:txBody>
          <a:bodyPr lIns="68573" tIns="34286" rIns="68573" bIns="34286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75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52400" y="6553202"/>
            <a:ext cx="8839200" cy="1619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68573" tIns="34286" rIns="68573" bIns="34286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75">
              <a:solidFill>
                <a:srgbClr val="000000"/>
              </a:solidFill>
            </a:endParaRPr>
          </a:p>
        </p:txBody>
      </p:sp>
      <p:pic>
        <p:nvPicPr>
          <p:cNvPr id="12" name="Picture 13" descr="army one ping2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1" y="77790"/>
            <a:ext cx="671513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662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8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kodirect.jten.mil/html/COI.xhtml?course_prefix=JS&amp;course_number=-US006" TargetMode="External"/><Relationship Id="rId7" Type="http://schemas.openxmlformats.org/officeDocument/2006/relationships/hyperlink" Target="https://www.tam.usace.army.mil/portals/53/docs/udc/training/biometrics%20101.pdf" TargetMode="External"/><Relationship Id="rId2" Type="http://schemas.openxmlformats.org/officeDocument/2006/relationships/hyperlink" Target="https://jkodirect.jten.mil/html/COI.xhtml?course_prefix=DMRTI&amp;course_number=-US02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signal.army.mil/" TargetMode="External"/><Relationship Id="rId5" Type="http://schemas.openxmlformats.org/officeDocument/2006/relationships/hyperlink" Target="https://jkodirect.jten.mil/Atlas2/page/coi/externalCourseAccess.jsf?v=1554302308095&amp;course_prefix=J3T&amp;course_number=A-US1329" TargetMode="External"/><Relationship Id="rId4" Type="http://schemas.openxmlformats.org/officeDocument/2006/relationships/hyperlink" Target="https://jkodirect.jten.mil/html/COI.xhtml?course_prefix=CTIP&amp;course_number=-GA-US01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kodirect.jten.mil/Atlas2/page/coi/externalCourseAccess.jsf?v=1554302084733&amp;course_prefix=JS&amp;course_number=-US007" TargetMode="External"/><Relationship Id="rId7" Type="http://schemas.openxmlformats.org/officeDocument/2006/relationships/hyperlink" Target="https://securityawareness.dcsa.mil/awarenessrefresher/index.html" TargetMode="External"/><Relationship Id="rId2" Type="http://schemas.openxmlformats.org/officeDocument/2006/relationships/hyperlink" Target="https://securityawareness.dcsa.mil/itawareness/inde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ecurityawareness.dcsa.mil/cui/story.html" TargetMode="External"/><Relationship Id="rId5" Type="http://schemas.openxmlformats.org/officeDocument/2006/relationships/hyperlink" Target="https://securityawareness.dcsa.mil/derivative/index.htm" TargetMode="External"/><Relationship Id="rId4" Type="http://schemas.openxmlformats.org/officeDocument/2006/relationships/hyperlink" Target="https://securityawareness.dcsa.mil/opsec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rmsglobal.prms.af.mi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5891-6DDE-4243-BB76-53E901EE51A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8069" y="1263691"/>
            <a:ext cx="838786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1400" b="1" dirty="0"/>
              <a:t>Emergency Preparedness Response Course:</a:t>
            </a:r>
            <a:br>
              <a:rPr lang="en-US" sz="1400" b="1" dirty="0"/>
            </a:br>
            <a:r>
              <a:rPr lang="en-US" sz="1400" dirty="0">
                <a:hlinkClick r:id="rId2"/>
              </a:rPr>
              <a:t>jkodirect.jten.mil/html/</a:t>
            </a:r>
            <a:r>
              <a:rPr lang="en-US" sz="1400" dirty="0" err="1">
                <a:hlinkClick r:id="rId2"/>
              </a:rPr>
              <a:t>COI.xhtml?course_prefix</a:t>
            </a:r>
            <a:r>
              <a:rPr lang="en-US" sz="1400" dirty="0">
                <a:hlinkClick r:id="rId2"/>
              </a:rPr>
              <a:t>=</a:t>
            </a:r>
            <a:r>
              <a:rPr lang="en-US" sz="1400" dirty="0" err="1">
                <a:hlinkClick r:id="rId2"/>
              </a:rPr>
              <a:t>DMRTI&amp;course_number</a:t>
            </a:r>
            <a:r>
              <a:rPr lang="en-US" sz="1400" dirty="0">
                <a:hlinkClick r:id="rId2"/>
              </a:rPr>
              <a:t>=-US026</a:t>
            </a:r>
            <a:br>
              <a:rPr lang="en-US" sz="1400" dirty="0"/>
            </a:br>
            <a:endParaRPr lang="en-US" sz="1400" b="1" dirty="0"/>
          </a:p>
          <a:p>
            <a:pPr fontAlgn="base"/>
            <a:r>
              <a:rPr lang="en-US" sz="1400" b="1" dirty="0"/>
              <a:t>Joint Staff Suicide Awareness and Prevention:</a:t>
            </a:r>
            <a:br>
              <a:rPr lang="en-US" sz="1400" b="1" dirty="0"/>
            </a:br>
            <a:r>
              <a:rPr lang="en-US" sz="1400" dirty="0">
                <a:hlinkClick r:id="rId3"/>
              </a:rPr>
              <a:t>https://jkodirect.jten.mil/html/COI.xhtml?course_prefix=JS&amp;course_number=-US006</a:t>
            </a:r>
            <a:br>
              <a:rPr lang="en-US" sz="1400" dirty="0"/>
            </a:br>
            <a:endParaRPr lang="en-US" sz="1400" dirty="0"/>
          </a:p>
          <a:p>
            <a:pPr fontAlgn="base"/>
            <a:r>
              <a:rPr lang="en-US" sz="1400" b="1" dirty="0"/>
              <a:t>Combating Trafficking in Persons: (General Awareness A)</a:t>
            </a:r>
            <a:br>
              <a:rPr lang="en-US" sz="1400" b="1" dirty="0"/>
            </a:br>
            <a:r>
              <a:rPr lang="en-US" sz="1400" b="0" i="0" dirty="0">
                <a:solidFill>
                  <a:srgbClr val="27233A"/>
                </a:solidFill>
                <a:effectLst/>
                <a:hlinkClick r:id="rId4"/>
              </a:rPr>
              <a:t>https://jkodirect.jten.mil/html/COI.xhtml?course_prefix=CTIP&amp;course_number=-GA-US011</a:t>
            </a:r>
            <a:br>
              <a:rPr lang="en-US" sz="1400" b="0" i="0" dirty="0">
                <a:solidFill>
                  <a:srgbClr val="27233A"/>
                </a:solidFill>
                <a:effectLst/>
              </a:rPr>
            </a:br>
            <a:endParaRPr lang="en-US" sz="1400" b="1" dirty="0"/>
          </a:p>
          <a:p>
            <a:pPr fontAlgn="base"/>
            <a:r>
              <a:rPr lang="en-US" sz="1400" b="1" dirty="0"/>
              <a:t>SERE 100.2 (Code of Conduct):</a:t>
            </a:r>
            <a:br>
              <a:rPr lang="en-US" sz="1400" b="1" dirty="0"/>
            </a:br>
            <a:r>
              <a:rPr lang="en-US" sz="1400" dirty="0">
                <a:hlinkClick r:id="rId5"/>
              </a:rPr>
              <a:t>https://jkodirect.jten.mil/Atlas2/page/coi/externalCourseAccess.jsf?v=1554302308095&amp;course_prefix=J3T&amp;course_number=A-US1329</a:t>
            </a:r>
            <a:br>
              <a:rPr lang="en-US" sz="1400" dirty="0"/>
            </a:br>
            <a:endParaRPr lang="en-US" sz="1400" b="1" dirty="0"/>
          </a:p>
          <a:p>
            <a:pPr fontAlgn="base"/>
            <a:r>
              <a:rPr lang="en-US" sz="1400" b="1" dirty="0"/>
              <a:t>Cyber Awareness and Mandatory Army IT User Agreement:</a:t>
            </a:r>
            <a:br>
              <a:rPr lang="en-US" sz="1400" b="1" dirty="0"/>
            </a:br>
            <a:r>
              <a:rPr lang="en-US" sz="1400" dirty="0">
                <a:hlinkClick r:id="rId6"/>
              </a:rPr>
              <a:t>https://cs.signal.army.mil/</a:t>
            </a:r>
            <a:endParaRPr lang="en-US" sz="14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fontAlgn="base"/>
            <a:r>
              <a:rPr lang="en-US" sz="1400" b="1" dirty="0"/>
              <a:t>Intro to Biometrics:</a:t>
            </a:r>
            <a:br>
              <a:rPr lang="en-US" sz="1400" b="1" dirty="0"/>
            </a:br>
            <a:r>
              <a:rPr lang="en-US" sz="14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https://www.tam.usace.army.mil/portals/53/docs/udc/training/biometrics%20101.pdf</a:t>
            </a:r>
            <a:endParaRPr lang="en-US" sz="1400" dirty="0"/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Title 14"/>
          <p:cNvSpPr txBox="1">
            <a:spLocks/>
          </p:cNvSpPr>
          <p:nvPr/>
        </p:nvSpPr>
        <p:spPr>
          <a:xfrm>
            <a:off x="2203664" y="87927"/>
            <a:ext cx="4751050" cy="69882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/>
              <a:t>Online Training (TSIRTS)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628650" y="691864"/>
            <a:ext cx="7886700" cy="5075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dirty="0"/>
              <a:t>Training Needs Completed Prior to Reporting to Camp Atterbury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51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5891-6DDE-4243-BB76-53E901EE51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14"/>
          <p:cNvSpPr txBox="1">
            <a:spLocks/>
          </p:cNvSpPr>
          <p:nvPr/>
        </p:nvSpPr>
        <p:spPr>
          <a:xfrm>
            <a:off x="2203664" y="87927"/>
            <a:ext cx="4751050" cy="69882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/>
              <a:t>Online Training (TSIRTS)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629847" y="696779"/>
            <a:ext cx="7886700" cy="55144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/>
              <a:t>Training Needs Completed Prior to Reporting to Camp Atterbury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898" y="1256117"/>
            <a:ext cx="8458204" cy="48093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fontAlgn="base"/>
            <a:r>
              <a:rPr lang="en-US" sz="1400" b="1" dirty="0"/>
              <a:t>Insider Threat Awareness: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2"/>
              </a:rPr>
              <a:t>https://securityawareness.dcsa.mil/itawareness/index.htm</a:t>
            </a:r>
            <a:endParaRPr lang="en-US" sz="1400" dirty="0"/>
          </a:p>
          <a:p>
            <a:pPr fontAlgn="base"/>
            <a:r>
              <a:rPr lang="en-US" sz="1400" dirty="0"/>
              <a:t> </a:t>
            </a:r>
          </a:p>
          <a:p>
            <a:pPr lvl="0" fontAlgn="base"/>
            <a:r>
              <a:rPr lang="en-US" sz="1400" b="1" dirty="0"/>
              <a:t>Anti-Terrorism Awareness (Level 1):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3"/>
              </a:rPr>
              <a:t>https://jkodirect.jten.mil/Atlas2/page/coi/externalCourseAccess.jsf?v=1554302084733&amp;course_prefix=JS&amp;course_number=-US007</a:t>
            </a:r>
            <a:endParaRPr lang="en-US" sz="1400" dirty="0"/>
          </a:p>
          <a:p>
            <a:pPr fontAlgn="base"/>
            <a:r>
              <a:rPr lang="en-US" sz="1400" dirty="0"/>
              <a:t> </a:t>
            </a:r>
          </a:p>
          <a:p>
            <a:pPr lvl="0" fontAlgn="base"/>
            <a:r>
              <a:rPr lang="en-US" sz="1400" b="1" dirty="0"/>
              <a:t>Operational Security (OPSEC):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4"/>
              </a:rPr>
              <a:t>https://securityawareness.dcsa.mil/opsec/index.htm</a:t>
            </a:r>
            <a:endParaRPr lang="en-US" sz="1400" dirty="0"/>
          </a:p>
          <a:p>
            <a:pPr fontAlgn="base"/>
            <a:r>
              <a:rPr lang="en-US" sz="1400" dirty="0"/>
              <a:t> </a:t>
            </a:r>
          </a:p>
          <a:p>
            <a:pPr lvl="0" fontAlgn="base"/>
            <a:r>
              <a:rPr lang="en-US" sz="1400" b="1" dirty="0"/>
              <a:t>Derivative Classification: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5"/>
              </a:rPr>
              <a:t>https://securityawareness.dcsa.mil/derivative/index.htm</a:t>
            </a:r>
            <a:br>
              <a:rPr lang="en-US" sz="1400" dirty="0"/>
            </a:br>
            <a:endParaRPr lang="en-US" sz="1400" dirty="0"/>
          </a:p>
          <a:p>
            <a:pPr lvl="0" fontAlgn="base"/>
            <a:r>
              <a:rPr lang="en-US" sz="1400" b="1" dirty="0"/>
              <a:t>DoD Controlled Unclassified Information Training: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6"/>
              </a:rPr>
              <a:t>https://securityawareness.dcsa.mil/cui/story.html</a:t>
            </a:r>
            <a:br>
              <a:rPr lang="en-US" sz="1400" dirty="0"/>
            </a:br>
            <a:endParaRPr lang="en-US" sz="1400" dirty="0"/>
          </a:p>
          <a:p>
            <a:pPr lvl="0" fontAlgn="base"/>
            <a:r>
              <a:rPr lang="en-US" sz="1400" b="1" dirty="0"/>
              <a:t>DoD Annual Security Awareness Refresher:</a:t>
            </a:r>
            <a:endParaRPr lang="en-US" sz="1400" dirty="0"/>
          </a:p>
          <a:p>
            <a:pPr lvl="1" fontAlgn="base"/>
            <a:r>
              <a:rPr lang="en-US" sz="1400" u="sng" dirty="0">
                <a:hlinkClick r:id="rId7"/>
              </a:rPr>
              <a:t>https://securityawareness.dcsa.mil/awarenessrefresher/index.html</a:t>
            </a:r>
            <a:br>
              <a:rPr lang="en-US" sz="1400" dirty="0"/>
            </a:br>
            <a:endParaRPr lang="en-US" sz="1400" dirty="0"/>
          </a:p>
          <a:p>
            <a:pPr fontAlgn="base"/>
            <a:r>
              <a:rPr lang="en-US" sz="1400" b="1" u="sng" dirty="0">
                <a:highlight>
                  <a:srgbClr val="FFFF00"/>
                </a:highlight>
              </a:rPr>
              <a:t>The forms listed below will be sent to you by your DART Pre-Deployment POC:</a:t>
            </a:r>
          </a:p>
          <a:p>
            <a:pPr lvl="0" fontAlgn="base"/>
            <a:r>
              <a:rPr lang="en-US" sz="1400" dirty="0">
                <a:highlight>
                  <a:srgbClr val="FFFF00"/>
                </a:highlight>
              </a:rPr>
              <a:t>1) Acknowledgement of Personnel Reporting</a:t>
            </a:r>
          </a:p>
          <a:p>
            <a:pPr lvl="0" fontAlgn="base"/>
            <a:r>
              <a:rPr lang="en-US" sz="1400" dirty="0">
                <a:highlight>
                  <a:srgbClr val="FFFF00"/>
                </a:highlight>
              </a:rPr>
              <a:t>2) Instructions for Requesting Foreign Travel Reporting and Approval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1759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84637-92C3-5CE6-2F64-DD03163C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5891-6DDE-4243-BB76-53E901EE51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1B524-859B-512C-FA6A-94B59DCB1A3D}"/>
              </a:ext>
            </a:extLst>
          </p:cNvPr>
          <p:cNvSpPr txBox="1"/>
          <p:nvPr/>
        </p:nvSpPr>
        <p:spPr>
          <a:xfrm>
            <a:off x="261257" y="792480"/>
            <a:ext cx="8717280" cy="2749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ctr" defTabSz="91440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ISO-PREP Certificate </a:t>
            </a: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**YOU MAY ACCESS FROM NIPR**</a:t>
            </a: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https://prmsglobal.prms.af.mil/</a:t>
            </a:r>
            <a:endParaRPr kumimoji="0" lang="en-US" sz="2400" b="0" i="0" u="sng" strike="noStrike" kern="0" cap="none" spc="0" normalizeH="0" baseline="0" noProof="0" dirty="0">
              <a:ln>
                <a:noFill/>
              </a:ln>
              <a:solidFill>
                <a:srgbClr val="0563C1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0" i="0" dirty="0">
                <a:solidFill>
                  <a:srgbClr val="0E10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you’ve completed ISO-PREP previously, contact with your local site security manager and request them to send us a memo or email validating that your ISO-PREP information is current.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22283E34-6553-4717-37A7-D04211139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17" y="3542335"/>
            <a:ext cx="8098972" cy="266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7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 idx="4294967295"/>
          </p:nvPr>
        </p:nvSpPr>
        <p:spPr>
          <a:xfrm>
            <a:off x="2203664" y="87927"/>
            <a:ext cx="4751050" cy="1600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 b="1" dirty="0"/>
              <a:t>Online Training (TSIRTS)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half" idx="4294967295"/>
          </p:nvPr>
        </p:nvSpPr>
        <p:spPr>
          <a:xfrm>
            <a:off x="366069" y="1318846"/>
            <a:ext cx="8514159" cy="19079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400" b="1" i="1" u="sng" dirty="0"/>
          </a:p>
          <a:p>
            <a:r>
              <a:rPr lang="en-US" sz="1400" b="1" dirty="0"/>
              <a:t>Any issues or questions with online training contact:</a:t>
            </a:r>
          </a:p>
          <a:p>
            <a:pPr marL="0" indent="0">
              <a:buNone/>
            </a:pPr>
            <a:r>
              <a:rPr lang="en-US" sz="1400" b="1" dirty="0"/>
              <a:t>		</a:t>
            </a:r>
            <a:endParaRPr lang="en-US" sz="2000" dirty="0"/>
          </a:p>
          <a:p>
            <a:pPr marL="0" indent="0" algn="ctr">
              <a:buNone/>
            </a:pPr>
            <a:r>
              <a:rPr lang="en-US" sz="2400" b="1" i="1" dirty="0"/>
              <a:t>DLL-CETAD-DART_Admin@usace.army.mil</a:t>
            </a:r>
          </a:p>
          <a:p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5891-6DDE-4243-BB76-53E901EE51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01bc1090-7b5c-4fcf-a3b0-878f5576a26d" xsi:nil="true"/>
    <lcf76f155ced4ddcb4097134ff3c332f xmlns="ecbc945c-418a-4868-9e08-298a4a2f7d3c">
      <Terms xmlns="http://schemas.microsoft.com/office/infopath/2007/PartnerControls"/>
    </lcf76f155ced4ddcb4097134ff3c332f>
    <Record_x0020_item xmlns="ecbc945c-418a-4868-9e08-298a4a2f7d3c">false</Record_x0020_item>
    <_ip_UnifiedCompliancePolicyProperties xmlns="http://schemas.microsoft.com/sharepoint/v3" xsi:nil="true"/>
    <Date xmlns="ecbc945c-418a-4868-9e08-298a4a2f7d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58EDA3C17899438CD4B7CEFCCA216B" ma:contentTypeVersion="18" ma:contentTypeDescription="Create a new document." ma:contentTypeScope="" ma:versionID="a7fbd89da6279bb9c46765831bd8cdc6">
  <xsd:schema xmlns:xsd="http://www.w3.org/2001/XMLSchema" xmlns:xs="http://www.w3.org/2001/XMLSchema" xmlns:p="http://schemas.microsoft.com/office/2006/metadata/properties" xmlns:ns1="http://schemas.microsoft.com/sharepoint/v3" xmlns:ns2="ecbc945c-418a-4868-9e08-298a4a2f7d3c" xmlns:ns3="01bc1090-7b5c-4fcf-a3b0-878f5576a26d" targetNamespace="http://schemas.microsoft.com/office/2006/metadata/properties" ma:root="true" ma:fieldsID="7dc3f5696e0f5f4835c18c85afa77517" ns1:_="" ns2:_="" ns3:_="">
    <xsd:import namespace="http://schemas.microsoft.com/sharepoint/v3"/>
    <xsd:import namespace="ecbc945c-418a-4868-9e08-298a4a2f7d3c"/>
    <xsd:import namespace="01bc1090-7b5c-4fcf-a3b0-878f5576a2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Record_x0020_item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c945c-418a-4868-9e08-298a4a2f7d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Record_x0020_item" ma:index="18" nillable="true" ma:displayName="Record item" ma:default="1" ma:internalName="Record_x0020_item">
      <xsd:simpleType>
        <xsd:restriction base="dms:Boolean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c1090-7b5c-4fcf-a3b0-878f5576a26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88d5c59f-a7c7-4049-911d-76828d9029b8}" ma:internalName="TaxCatchAll" ma:showField="CatchAllData" ma:web="01bc1090-7b5c-4fcf-a3b0-878f5576a2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2E0EA0-D0DF-4E35-B885-14C87C39A9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6913A0-0410-4264-955C-760288B085D3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4adc925-6b5d-4628-b7e0-5b86efa98958"/>
    <ds:schemaRef ds:uri="http://purl.org/dc/terms/"/>
    <ds:schemaRef ds:uri="http://schemas.openxmlformats.org/package/2006/metadata/core-properties"/>
    <ds:schemaRef ds:uri="bc96db8f-62c4-44cc-8b28-7ef117495d18"/>
    <ds:schemaRef ds:uri="http://www.w3.org/XML/1998/namespace"/>
    <ds:schemaRef ds:uri="http://schemas.microsoft.com/sharepoint/v3"/>
    <ds:schemaRef ds:uri="01bc1090-7b5c-4fcf-a3b0-878f5576a26d"/>
    <ds:schemaRef ds:uri="ecbc945c-418a-4868-9e08-298a4a2f7d3c"/>
  </ds:schemaRefs>
</ds:datastoreItem>
</file>

<file path=customXml/itemProps3.xml><?xml version="1.0" encoding="utf-8"?>
<ds:datastoreItem xmlns:ds="http://schemas.openxmlformats.org/officeDocument/2006/customXml" ds:itemID="{94725441-9E1E-4AAA-956C-86CB805F13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cbc945c-418a-4868-9e08-298a4a2f7d3c"/>
    <ds:schemaRef ds:uri="01bc1090-7b5c-4fcf-a3b0-878f5576a2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1459</TotalTime>
  <Words>467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Online Training (TSIRTS)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Training Needed Completed Prior to Reporting</dc:title>
  <dc:creator>Reed, Jason Keith CIV USARMY HQDA DCS G-1 (USA)</dc:creator>
  <cp:lastModifiedBy>Broom, Christina M CIV USARMY CETAM (USA)</cp:lastModifiedBy>
  <cp:revision>50</cp:revision>
  <dcterms:created xsi:type="dcterms:W3CDTF">2021-05-11T10:55:37Z</dcterms:created>
  <dcterms:modified xsi:type="dcterms:W3CDTF">2026-01-05T22:15:09Z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0x010100CC58EDA3C17899438CD4B7CEFCCA216B</vt:lpwstr>
  </property>
  <property fmtid="{D5CDD505-2E9C-101B-9397-08002B2CF9AE}" pid="3" name="MediaServiceImageTags">
    <vt:lpwstr/>
  </property>
</Properties>
</file>